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9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ADB"/>
          </a:solidFill>
        </a:fill>
      </a:tcStyle>
    </a:wholeTbl>
    <a:band2H>
      <a:tcTxStyle b="def" i="def"/>
      <a:tcStyle>
        <a:tcBdr/>
        <a:fill>
          <a:solidFill>
            <a:srgbClr val="E6EDEE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7CB"/>
          </a:solidFill>
        </a:fill>
      </a:tcStyle>
    </a:wholeTbl>
    <a:band2H>
      <a:tcTxStyle b="def" i="def"/>
      <a:tcStyle>
        <a:tcBdr/>
        <a:fill>
          <a:solidFill>
            <a:srgbClr val="F3EC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0000"/>
        </a:fontRef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ACA"/>
          </a:solidFill>
        </a:fill>
      </a:tcStyle>
    </a:wholeTbl>
    <a:band2H>
      <a:tcTxStyle b="def" i="def"/>
      <a:tcStyle>
        <a:tcBdr/>
        <a:fill>
          <a:solidFill>
            <a:srgbClr val="FF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+mn-lt"/>
                <a:ea typeface="+mn-ea"/>
                <a:cs typeface="+mn-cs"/>
                <a:sym typeface="Helvetica"/>
              </a:defRPr>
            </a:lvl1pPr>
            <a:lvl2pPr marL="1055076" indent="-445476" algn="ctr">
              <a:spcBef>
                <a:spcPts val="0"/>
              </a:spcBef>
              <a:defRPr b="1" sz="3800">
                <a:latin typeface="+mn-lt"/>
                <a:ea typeface="+mn-ea"/>
                <a:cs typeface="+mn-cs"/>
                <a:sym typeface="Helvetica"/>
              </a:defRPr>
            </a:lvl2pPr>
            <a:lvl3pPr marL="1664676" indent="-445476" algn="ctr">
              <a:spcBef>
                <a:spcPts val="0"/>
              </a:spcBef>
              <a:defRPr b="1" sz="3800">
                <a:latin typeface="+mn-lt"/>
                <a:ea typeface="+mn-ea"/>
                <a:cs typeface="+mn-cs"/>
                <a:sym typeface="Helvetica"/>
              </a:defRPr>
            </a:lvl3pPr>
            <a:lvl4pPr marL="2274276" indent="-445476" algn="ctr">
              <a:spcBef>
                <a:spcPts val="0"/>
              </a:spcBef>
              <a:defRPr b="1" sz="3800">
                <a:latin typeface="+mn-lt"/>
                <a:ea typeface="+mn-ea"/>
                <a:cs typeface="+mn-cs"/>
                <a:sym typeface="Helvetica"/>
              </a:defRPr>
            </a:lvl4pPr>
            <a:lvl5pPr marL="2883876" indent="-445476" algn="ctr">
              <a:spcBef>
                <a:spcPts val="0"/>
              </a:spcBef>
              <a:defRPr b="1" sz="38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/>
          <p:nvPr>
            <p:ph type="body" sz="quarter" idx="21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400"/>
              </a:spcBef>
              <a:buSzTx/>
              <a:buNone/>
              <a:defRPr sz="5600"/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anoramic photo of two canoeists on a wide river with snowy mountains in the background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1955253" y="13004799"/>
            <a:ext cx="453238" cy="469901"/>
          </a:xfrm>
          <a:prstGeom prst="rect">
            <a:avLst/>
          </a:prstGeom>
        </p:spPr>
        <p:txBody>
          <a:bodyPr anchor="b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hild looking through binoculars at a snowy mountain landscape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mall rocky island covered with grass and surrounded by ocean with blue sky in the background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Red boat moored by a dock in a river with trees along the shoreline and a cloudy blue sky in the background"/>
          <p:cNvSpPr/>
          <p:nvPr>
            <p:ph type="pic" idx="23"/>
          </p:nvPr>
        </p:nvSpPr>
        <p:spPr>
          <a:xfrm>
            <a:off x="1583265" y="-1879600"/>
            <a:ext cx="10414002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Outland Adventures"/>
          <p:cNvSpPr txBox="1"/>
          <p:nvPr>
            <p:ph type="ctrTitle"/>
          </p:nvPr>
        </p:nvSpPr>
        <p:spPr>
          <a:xfrm>
            <a:off x="-2018115" y="-2586911"/>
            <a:ext cx="19621502" cy="464820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Outland Adventures</a:t>
            </a:r>
          </a:p>
        </p:txBody>
      </p:sp>
      <p:sp>
        <p:nvSpPr>
          <p:cNvPr id="120" name="Ivan Lopez-Kne, Keith Olsen, Nathan Le"/>
          <p:cNvSpPr txBox="1"/>
          <p:nvPr>
            <p:ph type="subTitle" sz="quarter" idx="1"/>
          </p:nvPr>
        </p:nvSpPr>
        <p:spPr>
          <a:xfrm>
            <a:off x="-2018115" y="1956743"/>
            <a:ext cx="19621502" cy="1587502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000000"/>
                </a:solidFill>
                <a:effectLst>
                  <a:outerShdw sx="100000" sy="100000" kx="0" ky="0" algn="b" rotWithShape="0" blurRad="25400" dist="23998" dir="2700000">
                    <a:srgbClr val="000000">
                      <a:alpha val="31033"/>
                    </a:srgbClr>
                  </a:outerShdw>
                </a:effectLst>
              </a:defRPr>
            </a:lvl1pPr>
          </a:lstStyle>
          <a:p>
            <a:pPr/>
            <a:r>
              <a:t>Ivan Lopez-Kne, Keith Olsen, Nathan 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Assumptions, cont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Assumptions, cont.</a:t>
            </a:r>
          </a:p>
        </p:txBody>
      </p:sp>
      <p:sp>
        <p:nvSpPr>
          <p:cNvPr id="148" name="Location information should include name, description, and geographical detai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5008" indent="-445008" defTabSz="602615">
              <a:spcBef>
                <a:spcPts val="4300"/>
              </a:spcBef>
              <a:defRPr sz="3700"/>
            </a:pPr>
            <a:r>
              <a:t>Location information should include name, description, and geographical details</a:t>
            </a:r>
          </a:p>
          <a:p>
            <a:pPr marL="445008" indent="-445008" defTabSz="602615">
              <a:spcBef>
                <a:spcPts val="4300"/>
              </a:spcBef>
              <a:defRPr sz="3700"/>
            </a:pPr>
            <a:r>
              <a:t>Visa details include visa types, application processes, and associated costs. They should be associated with specific trips and locations</a:t>
            </a:r>
          </a:p>
          <a:p>
            <a:pPr marL="445008" indent="-445008" defTabSz="602615">
              <a:spcBef>
                <a:spcPts val="4300"/>
              </a:spcBef>
              <a:defRPr sz="3700"/>
            </a:pPr>
            <a:r>
              <a:t>Inoculations include vaccine names, recommended dosages, and medical information. Inoculations can be associated with multiple trips/locations</a:t>
            </a:r>
          </a:p>
          <a:p>
            <a:pPr marL="445008" indent="-445008" defTabSz="602615">
              <a:spcBef>
                <a:spcPts val="4300"/>
              </a:spcBef>
              <a:defRPr sz="3700"/>
            </a:pPr>
            <a:r>
              <a:t>Customer Orders track equipment rentals, and include customer, ordered items, quantities, and their status. Each order can include one employee, belong to one customer, and have multiple equipment</a:t>
            </a:r>
          </a:p>
          <a:p>
            <a:pPr marL="445008" indent="-445008" defTabSz="602615">
              <a:spcBef>
                <a:spcPts val="4300"/>
              </a:spcBef>
              <a:defRPr sz="3700"/>
            </a:pPr>
            <a:r>
              <a:t>Trips can have multiple airfare options, multiple inoculations, and multiple airfares</a:t>
            </a:r>
          </a:p>
          <a:p>
            <a:pPr marL="445008" indent="-445008" defTabSz="602615">
              <a:spcBef>
                <a:spcPts val="4300"/>
              </a:spcBef>
              <a:defRPr sz="3700"/>
            </a:pPr>
            <a:r>
              <a:t>Equipment can be present on multiple customer orders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VC_Family-Outdoor-Adventure_Redwoods_HERO-1419577117-RF_1280x640.jpg" descr="VC_Family-Outdoor-Adventure_Redwoods_HERO-1419577117-RF_1280x640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40478" b="0"/>
          <a:stretch>
            <a:fillRect/>
          </a:stretch>
        </p:blipFill>
        <p:spPr>
          <a:xfrm>
            <a:off x="12603062" y="3866472"/>
            <a:ext cx="10002939" cy="8402858"/>
          </a:xfrm>
          <a:prstGeom prst="rect">
            <a:avLst/>
          </a:prstGeom>
        </p:spPr>
      </p:pic>
      <p:sp>
        <p:nvSpPr>
          <p:cNvPr id="123" name="About Outland Adven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About Outland Adventures</a:t>
            </a:r>
          </a:p>
        </p:txBody>
      </p:sp>
      <p:sp>
        <p:nvSpPr>
          <p:cNvPr id="124" name="Outdoor enthusiasts turned entrepreneurs looking to help others enjoy hiking and camping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41122" indent="-341122" defTabSz="652144">
              <a:spcBef>
                <a:spcPts val="4100"/>
              </a:spcBef>
              <a:defRPr sz="3000"/>
            </a:pPr>
            <a:r>
              <a:t>Outdoor enthusiasts turned entrepreneurs looking to help others enjoy hiking and camping</a:t>
            </a:r>
          </a:p>
          <a:p>
            <a:pPr marL="341122" indent="-341122" defTabSz="652144">
              <a:spcBef>
                <a:spcPts val="4100"/>
              </a:spcBef>
              <a:defRPr sz="3000"/>
            </a:pPr>
            <a:r>
              <a:t>Looking to arrange guided trips, provide equipment, and develop advertising to support growth</a:t>
            </a:r>
          </a:p>
          <a:p>
            <a:pPr marL="341122" indent="-341122" defTabSz="652144">
              <a:spcBef>
                <a:spcPts val="4100"/>
              </a:spcBef>
              <a:defRPr sz="3000"/>
            </a:pPr>
            <a:r>
              <a:t>Two employees will be in charge of planning, one for ordering equipment/supplies, one for managing e-commerce website</a:t>
            </a:r>
          </a:p>
          <a:p>
            <a:pPr marL="341122" indent="-341122" defTabSz="652144">
              <a:spcBef>
                <a:spcPts val="4100"/>
              </a:spcBef>
              <a:defRPr sz="3000"/>
            </a:pPr>
            <a:r>
              <a:t>Looking to verify some key revenue indicators:</a:t>
            </a:r>
          </a:p>
          <a:p>
            <a:pPr lvl="1" marL="682244" indent="-341122" defTabSz="652144">
              <a:spcBef>
                <a:spcPts val="4100"/>
              </a:spcBef>
              <a:defRPr sz="3000"/>
            </a:pPr>
            <a:r>
              <a:t>Are enough people buying/renting equipment to keep doing it?</a:t>
            </a:r>
          </a:p>
          <a:p>
            <a:pPr lvl="1" marL="682244" indent="-341122" defTabSz="652144">
              <a:spcBef>
                <a:spcPts val="4100"/>
              </a:spcBef>
              <a:defRPr sz="3000"/>
            </a:pPr>
            <a:r>
              <a:t>Is there a downward trend in trips to particular areas?</a:t>
            </a:r>
          </a:p>
          <a:p>
            <a:pPr lvl="1" marL="682244" indent="-341122" defTabSz="652144">
              <a:spcBef>
                <a:spcPts val="4100"/>
              </a:spcBef>
              <a:defRPr sz="3000"/>
            </a:pPr>
            <a:r>
              <a:t>Managing the age of their inventory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Red boat moored by a dock in a river with trees along the shoreline and a cloudy blue sky in the background" descr="Red boat moored by a dock in a river with trees along the shoreline and a cloudy blue sky in the background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859" t="20812" r="245" b="4412"/>
          <a:stretch>
            <a:fillRect/>
          </a:stretch>
        </p:blipFill>
        <p:spPr>
          <a:xfrm>
            <a:off x="1682749" y="1060448"/>
            <a:ext cx="10223501" cy="11595102"/>
          </a:xfrm>
          <a:prstGeom prst="rect">
            <a:avLst/>
          </a:prstGeom>
        </p:spPr>
      </p:pic>
      <p:sp>
        <p:nvSpPr>
          <p:cNvPr id="127" name="Reports Generated"/>
          <p:cNvSpPr txBox="1"/>
          <p:nvPr>
            <p:ph type="title"/>
          </p:nvPr>
        </p:nvSpPr>
        <p:spPr>
          <a:xfrm>
            <a:off x="12598399" y="1039540"/>
            <a:ext cx="10007602" cy="1504954"/>
          </a:xfrm>
          <a:prstGeom prst="rect">
            <a:avLst/>
          </a:prstGeom>
        </p:spPr>
        <p:txBody>
          <a:bodyPr/>
          <a:lstStyle/>
          <a:p>
            <a:pPr/>
            <a:r>
              <a:t>Reports Generated</a:t>
            </a:r>
          </a:p>
        </p:txBody>
      </p:sp>
      <p:sp>
        <p:nvSpPr>
          <p:cNvPr id="128" name="Booking Report…"/>
          <p:cNvSpPr txBox="1"/>
          <p:nvPr>
            <p:ph type="body" sz="half" idx="1"/>
          </p:nvPr>
        </p:nvSpPr>
        <p:spPr>
          <a:xfrm>
            <a:off x="12598399" y="2764147"/>
            <a:ext cx="10007602" cy="9920908"/>
          </a:xfrm>
          <a:prstGeom prst="rect">
            <a:avLst/>
          </a:prstGeom>
        </p:spPr>
        <p:txBody>
          <a:bodyPr/>
          <a:lstStyle/>
          <a:p>
            <a:pPr marL="474550" indent="-474550" defTabSz="759459">
              <a:buSzPct val="75000"/>
              <a:buChar char="•"/>
              <a:defRPr sz="4000"/>
            </a:pPr>
            <a:r>
              <a:t>Booking Report</a:t>
            </a:r>
          </a:p>
          <a:p>
            <a:pPr lvl="1" marL="1035381" indent="-474550" defTabSz="759459">
              <a:buSzPct val="75000"/>
              <a:buChar char="•"/>
              <a:defRPr sz="4000"/>
            </a:pPr>
            <a:r>
              <a:t>References Trip and Location DBs to help determine which locations are most popular, and find declines</a:t>
            </a:r>
          </a:p>
          <a:p>
            <a:pPr marL="474550" indent="-474550" defTabSz="759459">
              <a:buSzPct val="75000"/>
              <a:buChar char="•"/>
              <a:defRPr sz="4000"/>
            </a:pPr>
            <a:r>
              <a:t>Equipment Rental Report</a:t>
            </a:r>
          </a:p>
          <a:p>
            <a:pPr lvl="1" marL="1035381" indent="-474550" defTabSz="759459">
              <a:buSzPct val="75000"/>
              <a:buChar char="•"/>
              <a:defRPr sz="4000"/>
            </a:pPr>
            <a:r>
              <a:t>References Equipment DB to track popularity of purchases/rentals, to help see if it is viable to continue offering</a:t>
            </a:r>
          </a:p>
          <a:p>
            <a:pPr marL="474550" indent="-474550" defTabSz="759459">
              <a:buSzPct val="75000"/>
              <a:buChar char="•"/>
              <a:defRPr sz="4000"/>
            </a:pPr>
            <a:r>
              <a:t>Visa Requirements Report</a:t>
            </a:r>
          </a:p>
          <a:p>
            <a:pPr lvl="1" marL="1035381" indent="-474550" defTabSz="759459">
              <a:buSzPct val="75000"/>
              <a:buChar char="•"/>
              <a:defRPr sz="4000"/>
            </a:pPr>
            <a:r>
              <a:t>References Visa and Location tables to produce necessary Visas per location</a:t>
            </a:r>
          </a:p>
          <a:p>
            <a:pPr marL="474550" indent="-474550" defTabSz="759459">
              <a:buSzPct val="75000"/>
              <a:buChar char="•"/>
              <a:defRPr sz="4000"/>
            </a:pPr>
            <a:r>
              <a:t>Cost Report</a:t>
            </a:r>
          </a:p>
          <a:p>
            <a:pPr lvl="1" marL="1035381" indent="-474550" defTabSz="759459">
              <a:buSzPct val="75000"/>
              <a:buChar char="•"/>
              <a:defRPr sz="4000"/>
            </a:pPr>
            <a:r>
              <a:t>Details the total expenditures required by trip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Outland%20Adventures-2.pdf" descr="Outland%20Adventures-2.pdf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4133" r="0" b="4135"/>
          <a:stretch>
            <a:fillRect/>
          </a:stretch>
        </p:blipFill>
        <p:spPr>
          <a:xfrm>
            <a:off x="2543767" y="-84"/>
            <a:ext cx="19296466" cy="137160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Current Bookings.png" descr="Current Bookings.pn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2933700" y="2952849"/>
            <a:ext cx="18542000" cy="4196212"/>
          </a:xfrm>
          <a:prstGeom prst="rect">
            <a:avLst/>
          </a:prstGeom>
        </p:spPr>
      </p:pic>
      <p:sp>
        <p:nvSpPr>
          <p:cNvPr id="133" name="Bookings Report Resul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Bookings Report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Equipment Rental.png" descr="Equipment Rental.pn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409927" y="7335352"/>
            <a:ext cx="23576846" cy="3350063"/>
          </a:xfrm>
          <a:prstGeom prst="rect">
            <a:avLst/>
          </a:prstGeom>
        </p:spPr>
      </p:pic>
      <p:sp>
        <p:nvSpPr>
          <p:cNvPr id="136" name="Equipment Report Results"/>
          <p:cNvSpPr txBox="1"/>
          <p:nvPr>
            <p:ph type="title"/>
          </p:nvPr>
        </p:nvSpPr>
        <p:spPr>
          <a:xfrm>
            <a:off x="2381250" y="1622562"/>
            <a:ext cx="19621502" cy="2006601"/>
          </a:xfrm>
          <a:prstGeom prst="rect">
            <a:avLst/>
          </a:prstGeom>
        </p:spPr>
        <p:txBody>
          <a:bodyPr/>
          <a:lstStyle/>
          <a:p>
            <a:pPr/>
            <a:r>
              <a:t>Equipment Report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Visa Reqs.png" descr="Visa Reqs.pn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278950" y="2397055"/>
            <a:ext cx="23851501" cy="5307801"/>
          </a:xfrm>
          <a:prstGeom prst="rect">
            <a:avLst/>
          </a:prstGeom>
        </p:spPr>
      </p:pic>
      <p:sp>
        <p:nvSpPr>
          <p:cNvPr id="139" name="Visa Requirements Report Resul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2950">
              <a:defRPr sz="10000"/>
            </a:lvl1pPr>
          </a:lstStyle>
          <a:p>
            <a:pPr/>
            <a:r>
              <a:t>Visa Requirements Report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Total Costs.png" descr="Total Costs.pn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3993746" y="4649430"/>
            <a:ext cx="16396508" cy="8173486"/>
          </a:xfrm>
          <a:prstGeom prst="rect">
            <a:avLst/>
          </a:prstGeom>
        </p:spPr>
      </p:pic>
      <p:sp>
        <p:nvSpPr>
          <p:cNvPr id="142" name="Cost Report Results"/>
          <p:cNvSpPr txBox="1"/>
          <p:nvPr>
            <p:ph type="title"/>
          </p:nvPr>
        </p:nvSpPr>
        <p:spPr>
          <a:xfrm>
            <a:off x="2381249" y="1205780"/>
            <a:ext cx="19621502" cy="2006601"/>
          </a:xfrm>
          <a:prstGeom prst="rect">
            <a:avLst/>
          </a:prstGeom>
        </p:spPr>
        <p:txBody>
          <a:bodyPr/>
          <a:lstStyle/>
          <a:p>
            <a:pPr/>
            <a:r>
              <a:t>Cost Report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Assump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Assumptions</a:t>
            </a:r>
          </a:p>
        </p:txBody>
      </p:sp>
      <p:sp>
        <p:nvSpPr>
          <p:cNvPr id="145" name="Different Rul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2336" indent="-402336" defTabSz="544830">
              <a:spcBef>
                <a:spcPts val="3800"/>
              </a:spcBef>
              <a:defRPr sz="3400"/>
            </a:pPr>
            <a:r>
              <a:t>Different Rules</a:t>
            </a:r>
          </a:p>
          <a:p>
            <a:pPr lvl="1" marL="804672" indent="-402336" defTabSz="544830">
              <a:spcBef>
                <a:spcPts val="3800"/>
              </a:spcBef>
              <a:defRPr sz="3400"/>
            </a:pPr>
            <a:r>
              <a:t>Employee, Department, Customers, Airfare, Location, Visa, Inoculations, Customer Orders, Trips, and Equipment</a:t>
            </a:r>
          </a:p>
          <a:p>
            <a:pPr marL="402336" indent="-402336" defTabSz="544830">
              <a:spcBef>
                <a:spcPts val="3800"/>
              </a:spcBef>
              <a:defRPr sz="3400"/>
            </a:pPr>
            <a:r>
              <a:t>Each Employee, Department, Customer, Location, and Equipment should have a unique identifier</a:t>
            </a:r>
          </a:p>
          <a:p>
            <a:pPr marL="402336" indent="-402336" defTabSz="544830">
              <a:spcBef>
                <a:spcPts val="3800"/>
              </a:spcBef>
              <a:defRPr sz="3400"/>
            </a:pPr>
            <a:r>
              <a:t>An employee can belong to one department, and can be assigned to multiple customers </a:t>
            </a:r>
          </a:p>
          <a:p>
            <a:pPr marL="402336" indent="-402336" defTabSz="544830">
              <a:spcBef>
                <a:spcPts val="3800"/>
              </a:spcBef>
              <a:defRPr sz="3400"/>
            </a:pPr>
            <a:r>
              <a:t>Employees will be assigned to specific departments and each department can have multiple employees</a:t>
            </a:r>
          </a:p>
          <a:p>
            <a:pPr marL="402336" indent="-402336" defTabSz="544830">
              <a:spcBef>
                <a:spcPts val="3800"/>
              </a:spcBef>
              <a:defRPr sz="3400"/>
            </a:pPr>
            <a:r>
              <a:t>Customers should include name, contact details, and preferences. They can participate in multiple trips, and have multiple trip/equipment orders</a:t>
            </a:r>
          </a:p>
          <a:p>
            <a:pPr marL="402336" indent="-402336" defTabSz="544830">
              <a:spcBef>
                <a:spcPts val="3800"/>
              </a:spcBef>
              <a:defRPr sz="3400"/>
            </a:pPr>
            <a:r>
              <a:t>Airfare should include flight numbers, departure/arrival dates, and costs. Airfare can have multiple trip locations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FFFF"/>
      </a:dk1>
      <a:lt1>
        <a:srgbClr val="FF0000"/>
      </a:lt1>
      <a:dk2>
        <a:srgbClr val="A7A7A7"/>
      </a:dk2>
      <a:lt2>
        <a:srgbClr val="535353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